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4"/>
  </p:notesMasterIdLst>
  <p:handoutMasterIdLst>
    <p:handoutMasterId r:id="rId15"/>
  </p:handoutMasterIdLst>
  <p:sldIdLst>
    <p:sldId id="332" r:id="rId2"/>
    <p:sldId id="317" r:id="rId3"/>
    <p:sldId id="325" r:id="rId4"/>
    <p:sldId id="318" r:id="rId5"/>
    <p:sldId id="326" r:id="rId6"/>
    <p:sldId id="327" r:id="rId7"/>
    <p:sldId id="328" r:id="rId8"/>
    <p:sldId id="330" r:id="rId9"/>
    <p:sldId id="331" r:id="rId10"/>
    <p:sldId id="319" r:id="rId11"/>
    <p:sldId id="322" r:id="rId12"/>
    <p:sldId id="329" r:id="rId13"/>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8"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1" autoAdjust="0"/>
    <p:restoredTop sz="94660"/>
  </p:normalViewPr>
  <p:slideViewPr>
    <p:cSldViewPr>
      <p:cViewPr varScale="1">
        <p:scale>
          <a:sx n="64" d="100"/>
          <a:sy n="64" d="100"/>
        </p:scale>
        <p:origin x="112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notesViewPr>
    <p:cSldViewPr>
      <p:cViewPr>
        <p:scale>
          <a:sx n="100" d="100"/>
          <a:sy n="100" d="100"/>
        </p:scale>
        <p:origin x="1572" y="-380"/>
      </p:cViewPr>
      <p:guideLst>
        <p:guide orient="horz" pos="288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58704"/>
          </a:xfrm>
          <a:prstGeom prst="rect">
            <a:avLst/>
          </a:prstGeom>
        </p:spPr>
        <p:txBody>
          <a:bodyPr vert="horz" lIns="90366" tIns="45183" rIns="90366" bIns="45183" rtlCol="0"/>
          <a:lstStyle>
            <a:lvl1pPr algn="l">
              <a:defRPr sz="1200"/>
            </a:lvl1pPr>
          </a:lstStyle>
          <a:p>
            <a:r>
              <a:rPr lang="en-US" smtClean="0"/>
              <a:t>SAA Research Forum 2019</a:t>
            </a:r>
            <a:endParaRPr lang="en-US" dirty="0"/>
          </a:p>
        </p:txBody>
      </p:sp>
      <p:sp>
        <p:nvSpPr>
          <p:cNvPr id="3" name="Date Placeholder 2"/>
          <p:cNvSpPr>
            <a:spLocks noGrp="1"/>
          </p:cNvSpPr>
          <p:nvPr>
            <p:ph type="dt" sz="quarter" idx="1"/>
          </p:nvPr>
        </p:nvSpPr>
        <p:spPr>
          <a:xfrm>
            <a:off x="3936174" y="0"/>
            <a:ext cx="3012329" cy="458704"/>
          </a:xfrm>
          <a:prstGeom prst="rect">
            <a:avLst/>
          </a:prstGeom>
        </p:spPr>
        <p:txBody>
          <a:bodyPr vert="horz" lIns="90366" tIns="45183" rIns="90366" bIns="45183" rtlCol="0"/>
          <a:lstStyle>
            <a:lvl1pPr algn="r">
              <a:defRPr sz="1200"/>
            </a:lvl1pPr>
          </a:lstStyle>
          <a:p>
            <a:r>
              <a:rPr lang="en-US" smtClean="0"/>
              <a:t>2 August 2019</a:t>
            </a:r>
            <a:endParaRPr lang="en-US" dirty="0"/>
          </a:p>
        </p:txBody>
      </p:sp>
      <p:sp>
        <p:nvSpPr>
          <p:cNvPr id="4" name="Footer Placeholder 3"/>
          <p:cNvSpPr>
            <a:spLocks noGrp="1"/>
          </p:cNvSpPr>
          <p:nvPr>
            <p:ph type="ftr" sz="quarter" idx="2"/>
          </p:nvPr>
        </p:nvSpPr>
        <p:spPr>
          <a:xfrm>
            <a:off x="1" y="8707544"/>
            <a:ext cx="3012329" cy="458704"/>
          </a:xfrm>
          <a:prstGeom prst="rect">
            <a:avLst/>
          </a:prstGeom>
        </p:spPr>
        <p:txBody>
          <a:bodyPr vert="horz" lIns="90366" tIns="45183" rIns="90366" bIns="45183" rtlCol="0" anchor="b"/>
          <a:lstStyle>
            <a:lvl1pPr algn="l">
              <a:defRPr sz="1200"/>
            </a:lvl1pPr>
          </a:lstStyle>
          <a:p>
            <a:r>
              <a:rPr lang="en-US" smtClean="0"/>
              <a:t>Paul Conway, University of Michigan</a:t>
            </a:r>
            <a:endParaRPr lang="en-US" dirty="0"/>
          </a:p>
        </p:txBody>
      </p:sp>
      <p:sp>
        <p:nvSpPr>
          <p:cNvPr id="5" name="Slide Number Placeholder 4"/>
          <p:cNvSpPr>
            <a:spLocks noGrp="1"/>
          </p:cNvSpPr>
          <p:nvPr>
            <p:ph type="sldNum" sz="quarter" idx="3"/>
          </p:nvPr>
        </p:nvSpPr>
        <p:spPr>
          <a:xfrm>
            <a:off x="3936174" y="8707544"/>
            <a:ext cx="3012329" cy="458704"/>
          </a:xfrm>
          <a:prstGeom prst="rect">
            <a:avLst/>
          </a:prstGeom>
        </p:spPr>
        <p:txBody>
          <a:bodyPr vert="horz" lIns="90366" tIns="45183" rIns="90366" bIns="45183" rtlCol="0" anchor="b"/>
          <a:lstStyle>
            <a:lvl1pPr algn="r">
              <a:defRPr sz="1200"/>
            </a:lvl1pPr>
          </a:lstStyle>
          <a:p>
            <a:fld id="{DFA882EF-30EC-46D2-A212-AFC670BFBE22}" type="slidenum">
              <a:rPr lang="en-US" smtClean="0"/>
              <a:pPr/>
              <a:t>‹#›</a:t>
            </a:fld>
            <a:endParaRPr lang="en-US"/>
          </a:p>
        </p:txBody>
      </p:sp>
    </p:spTree>
    <p:extLst>
      <p:ext uri="{BB962C8B-B14F-4D97-AF65-F5344CB8AC3E}">
        <p14:creationId xmlns:p14="http://schemas.microsoft.com/office/powerpoint/2010/main" val="392796973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83" tIns="46042" rIns="92083" bIns="46042" rtlCol="0"/>
          <a:lstStyle>
            <a:lvl1pPr algn="l">
              <a:defRPr sz="1200"/>
            </a:lvl1pPr>
          </a:lstStyle>
          <a:p>
            <a:r>
              <a:rPr lang="en-US" smtClean="0"/>
              <a:t>SAA Research Forum 2019</a:t>
            </a:r>
            <a:endParaRPr lang="en-US"/>
          </a:p>
        </p:txBody>
      </p:sp>
      <p:sp>
        <p:nvSpPr>
          <p:cNvPr id="3" name="Date Placeholder 2"/>
          <p:cNvSpPr>
            <a:spLocks noGrp="1"/>
          </p:cNvSpPr>
          <p:nvPr>
            <p:ph type="dt" idx="1"/>
          </p:nvPr>
        </p:nvSpPr>
        <p:spPr>
          <a:xfrm>
            <a:off x="3936768" y="0"/>
            <a:ext cx="3011699" cy="458391"/>
          </a:xfrm>
          <a:prstGeom prst="rect">
            <a:avLst/>
          </a:prstGeom>
        </p:spPr>
        <p:txBody>
          <a:bodyPr vert="horz" lIns="92083" tIns="46042" rIns="92083" bIns="46042" rtlCol="0"/>
          <a:lstStyle>
            <a:lvl1pPr algn="r">
              <a:defRPr sz="1200"/>
            </a:lvl1pPr>
          </a:lstStyle>
          <a:p>
            <a:r>
              <a:rPr lang="en-US" smtClean="0"/>
              <a:t>2 August 2019</a:t>
            </a:r>
            <a:endParaRPr lang="en-US"/>
          </a:p>
        </p:txBody>
      </p:sp>
      <p:sp>
        <p:nvSpPr>
          <p:cNvPr id="4" name="Slide Image Placeholder 3"/>
          <p:cNvSpPr>
            <a:spLocks noGrp="1" noRot="1" noChangeAspect="1"/>
          </p:cNvSpPr>
          <p:nvPr>
            <p:ph type="sldImg" idx="2"/>
          </p:nvPr>
        </p:nvSpPr>
        <p:spPr>
          <a:xfrm>
            <a:off x="1182688" y="687388"/>
            <a:ext cx="4584700" cy="3438525"/>
          </a:xfrm>
          <a:prstGeom prst="rect">
            <a:avLst/>
          </a:prstGeom>
          <a:noFill/>
          <a:ln w="12700">
            <a:solidFill>
              <a:prstClr val="black"/>
            </a:solidFill>
          </a:ln>
        </p:spPr>
        <p:txBody>
          <a:bodyPr vert="horz" lIns="92083" tIns="46042" rIns="92083" bIns="46042" rtlCol="0" anchor="ctr"/>
          <a:lstStyle/>
          <a:p>
            <a:endParaRPr lang="en-US"/>
          </a:p>
        </p:txBody>
      </p:sp>
      <p:sp>
        <p:nvSpPr>
          <p:cNvPr id="5" name="Notes Placeholder 4"/>
          <p:cNvSpPr>
            <a:spLocks noGrp="1"/>
          </p:cNvSpPr>
          <p:nvPr>
            <p:ph type="body" sz="quarter" idx="3"/>
          </p:nvPr>
        </p:nvSpPr>
        <p:spPr>
          <a:xfrm>
            <a:off x="695008" y="4354711"/>
            <a:ext cx="5560060" cy="4125516"/>
          </a:xfrm>
          <a:prstGeom prst="rect">
            <a:avLst/>
          </a:prstGeom>
        </p:spPr>
        <p:txBody>
          <a:bodyPr vert="horz" lIns="92083" tIns="46042" rIns="92083" bIns="460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1"/>
            <a:ext cx="3011699" cy="458391"/>
          </a:xfrm>
          <a:prstGeom prst="rect">
            <a:avLst/>
          </a:prstGeom>
        </p:spPr>
        <p:txBody>
          <a:bodyPr vert="horz" lIns="92083" tIns="46042" rIns="92083" bIns="46042" rtlCol="0" anchor="b"/>
          <a:lstStyle>
            <a:lvl1pPr algn="l">
              <a:defRPr sz="1200"/>
            </a:lvl1pPr>
          </a:lstStyle>
          <a:p>
            <a:r>
              <a:rPr lang="en-US" smtClean="0"/>
              <a:t>Paul Conway, University of Michigan</a:t>
            </a:r>
            <a:endParaRPr lang="en-US"/>
          </a:p>
        </p:txBody>
      </p:sp>
      <p:sp>
        <p:nvSpPr>
          <p:cNvPr id="7" name="Slide Number Placeholder 6"/>
          <p:cNvSpPr>
            <a:spLocks noGrp="1"/>
          </p:cNvSpPr>
          <p:nvPr>
            <p:ph type="sldNum" sz="quarter" idx="5"/>
          </p:nvPr>
        </p:nvSpPr>
        <p:spPr>
          <a:xfrm>
            <a:off x="3936768" y="8707831"/>
            <a:ext cx="3011699" cy="458391"/>
          </a:xfrm>
          <a:prstGeom prst="rect">
            <a:avLst/>
          </a:prstGeom>
        </p:spPr>
        <p:txBody>
          <a:bodyPr vert="horz" lIns="92083" tIns="46042" rIns="92083" bIns="46042" rtlCol="0" anchor="b"/>
          <a:lstStyle>
            <a:lvl1pPr algn="r">
              <a:defRPr sz="1200"/>
            </a:lvl1pPr>
          </a:lstStyle>
          <a:p>
            <a:fld id="{999B4D96-E6E0-4FA6-A58C-A50CC1ECA0DA}" type="slidenum">
              <a:rPr lang="en-US" smtClean="0"/>
              <a:pPr/>
              <a:t>‹#›</a:t>
            </a:fld>
            <a:endParaRPr lang="en-US"/>
          </a:p>
        </p:txBody>
      </p:sp>
    </p:spTree>
    <p:extLst>
      <p:ext uri="{BB962C8B-B14F-4D97-AF65-F5344CB8AC3E}">
        <p14:creationId xmlns:p14="http://schemas.microsoft.com/office/powerpoint/2010/main" val="325738229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gap between longstanding practices in the field and the maturing technical infrastructure for the digital conversion of text/graphic, audio, video, and film.</a:t>
            </a:r>
          </a:p>
          <a:p>
            <a:endParaRPr lang="en-US" dirty="0"/>
          </a:p>
          <a:p>
            <a:r>
              <a:rPr lang="en-US" dirty="0" smtClean="0"/>
              <a:t>Decades of research image science embedded in standards and guidelines, all of which are difficult to understand and apply and which sometimes fly in the face of decades of best practices in the cultural heritage sector.</a:t>
            </a:r>
            <a:endParaRPr lang="en-US" dirty="0"/>
          </a:p>
        </p:txBody>
      </p:sp>
      <p:sp>
        <p:nvSpPr>
          <p:cNvPr id="4" name="Header Placeholder 3"/>
          <p:cNvSpPr>
            <a:spLocks noGrp="1"/>
          </p:cNvSpPr>
          <p:nvPr>
            <p:ph type="hdr" sz="quarter" idx="10"/>
          </p:nvPr>
        </p:nvSpPr>
        <p:spPr/>
        <p:txBody>
          <a:bodyPr/>
          <a:lstStyle/>
          <a:p>
            <a:r>
              <a:rPr lang="en-US" smtClean="0"/>
              <a:t>SAA Research Forum 2019</a:t>
            </a:r>
            <a:endParaRPr lang="en-US"/>
          </a:p>
        </p:txBody>
      </p:sp>
      <p:sp>
        <p:nvSpPr>
          <p:cNvPr id="5" name="Date Placeholder 4"/>
          <p:cNvSpPr>
            <a:spLocks noGrp="1"/>
          </p:cNvSpPr>
          <p:nvPr>
            <p:ph type="dt" idx="11"/>
          </p:nvPr>
        </p:nvSpPr>
        <p:spPr/>
        <p:txBody>
          <a:bodyPr/>
          <a:lstStyle/>
          <a:p>
            <a:r>
              <a:rPr lang="en-US" smtClean="0"/>
              <a:t>2 August 2019</a:t>
            </a:r>
            <a:endParaRPr lang="en-US"/>
          </a:p>
        </p:txBody>
      </p:sp>
      <p:sp>
        <p:nvSpPr>
          <p:cNvPr id="6" name="Footer Placeholder 5"/>
          <p:cNvSpPr>
            <a:spLocks noGrp="1"/>
          </p:cNvSpPr>
          <p:nvPr>
            <p:ph type="ftr" sz="quarter" idx="12"/>
          </p:nvPr>
        </p:nvSpPr>
        <p:spPr/>
        <p:txBody>
          <a:bodyPr/>
          <a:lstStyle/>
          <a:p>
            <a:r>
              <a:rPr lang="en-US" smtClean="0"/>
              <a:t>Paul Conway, University of Michigan</a:t>
            </a:r>
            <a:endParaRPr lang="en-US"/>
          </a:p>
        </p:txBody>
      </p:sp>
      <p:sp>
        <p:nvSpPr>
          <p:cNvPr id="7" name="Slide Number Placeholder 6"/>
          <p:cNvSpPr>
            <a:spLocks noGrp="1"/>
          </p:cNvSpPr>
          <p:nvPr>
            <p:ph type="sldNum" sz="quarter" idx="13"/>
          </p:nvPr>
        </p:nvSpPr>
        <p:spPr/>
        <p:txBody>
          <a:bodyPr/>
          <a:lstStyle/>
          <a:p>
            <a:fld id="{999B4D96-E6E0-4FA6-A58C-A50CC1ECA0DA}" type="slidenum">
              <a:rPr lang="en-US" smtClean="0"/>
              <a:pPr/>
              <a:t>2</a:t>
            </a:fld>
            <a:endParaRPr lang="en-US"/>
          </a:p>
        </p:txBody>
      </p:sp>
    </p:spTree>
    <p:extLst>
      <p:ext uri="{BB962C8B-B14F-4D97-AF65-F5344CB8AC3E}">
        <p14:creationId xmlns:p14="http://schemas.microsoft.com/office/powerpoint/2010/main" val="371612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Archival quality digitization is not a solved problem. We need to understand the technical, organizational, and administrative of creating surrogates of our collections in a way that help ensure that digital representations are </a:t>
            </a:r>
            <a:r>
              <a:rPr lang="en-US" dirty="0" err="1" smtClean="0"/>
              <a:t>preservable</a:t>
            </a:r>
            <a:r>
              <a:rPr lang="en-US" dirty="0" smtClean="0"/>
              <a:t>, widely useful, and universally sharable.</a:t>
            </a:r>
          </a:p>
          <a:p>
            <a:endParaRPr lang="en-US" dirty="0"/>
          </a:p>
          <a:p>
            <a:r>
              <a:rPr lang="en-US" dirty="0" smtClean="0"/>
              <a:t>The challenge extends to audio resources, video resources, and to a less ubiquitous degree to analog film.</a:t>
            </a:r>
          </a:p>
          <a:p>
            <a:endParaRPr lang="en-US" dirty="0"/>
          </a:p>
          <a:p>
            <a:r>
              <a:rPr lang="en-US" dirty="0" smtClean="0"/>
              <a:t>The technical guidance to do good work is widely distributed and supported by an alphabet soup of organizations across the globe.  These organizations derive their standards and best practices from industry mandates, government regulations, scientific research, and occasionally from the needs and expectations of libraries, archives, and museums.  </a:t>
            </a:r>
          </a:p>
          <a:p>
            <a:endParaRPr lang="en-US" dirty="0"/>
          </a:p>
          <a:p>
            <a:endParaRPr lang="en-US" dirty="0"/>
          </a:p>
        </p:txBody>
      </p:sp>
      <p:sp>
        <p:nvSpPr>
          <p:cNvPr id="4" name="Header Placeholder 3"/>
          <p:cNvSpPr>
            <a:spLocks noGrp="1"/>
          </p:cNvSpPr>
          <p:nvPr>
            <p:ph type="hdr" sz="quarter" idx="10"/>
          </p:nvPr>
        </p:nvSpPr>
        <p:spPr/>
        <p:txBody>
          <a:bodyPr/>
          <a:lstStyle/>
          <a:p>
            <a:r>
              <a:rPr lang="en-US" smtClean="0"/>
              <a:t>SAA Research Forum 2019</a:t>
            </a:r>
            <a:endParaRPr lang="en-US"/>
          </a:p>
        </p:txBody>
      </p:sp>
      <p:sp>
        <p:nvSpPr>
          <p:cNvPr id="5" name="Date Placeholder 4"/>
          <p:cNvSpPr>
            <a:spLocks noGrp="1"/>
          </p:cNvSpPr>
          <p:nvPr>
            <p:ph type="dt" idx="11"/>
          </p:nvPr>
        </p:nvSpPr>
        <p:spPr/>
        <p:txBody>
          <a:bodyPr/>
          <a:lstStyle/>
          <a:p>
            <a:r>
              <a:rPr lang="en-US" smtClean="0"/>
              <a:t>2 August 2019</a:t>
            </a:r>
            <a:endParaRPr lang="en-US"/>
          </a:p>
        </p:txBody>
      </p:sp>
      <p:sp>
        <p:nvSpPr>
          <p:cNvPr id="6" name="Footer Placeholder 5"/>
          <p:cNvSpPr>
            <a:spLocks noGrp="1"/>
          </p:cNvSpPr>
          <p:nvPr>
            <p:ph type="ftr" sz="quarter" idx="12"/>
          </p:nvPr>
        </p:nvSpPr>
        <p:spPr/>
        <p:txBody>
          <a:bodyPr/>
          <a:lstStyle/>
          <a:p>
            <a:r>
              <a:rPr lang="en-US" smtClean="0"/>
              <a:t>Paul Conway, University of Michigan</a:t>
            </a:r>
            <a:endParaRPr lang="en-US"/>
          </a:p>
        </p:txBody>
      </p:sp>
      <p:sp>
        <p:nvSpPr>
          <p:cNvPr id="7" name="Slide Number Placeholder 6"/>
          <p:cNvSpPr>
            <a:spLocks noGrp="1"/>
          </p:cNvSpPr>
          <p:nvPr>
            <p:ph type="sldNum" sz="quarter" idx="13"/>
          </p:nvPr>
        </p:nvSpPr>
        <p:spPr/>
        <p:txBody>
          <a:bodyPr/>
          <a:lstStyle/>
          <a:p>
            <a:fld id="{999B4D96-E6E0-4FA6-A58C-A50CC1ECA0DA}" type="slidenum">
              <a:rPr lang="en-US" smtClean="0"/>
              <a:pPr/>
              <a:t>3</a:t>
            </a:fld>
            <a:endParaRPr lang="en-US"/>
          </a:p>
        </p:txBody>
      </p:sp>
    </p:spTree>
    <p:extLst>
      <p:ext uri="{BB962C8B-B14F-4D97-AF65-F5344CB8AC3E}">
        <p14:creationId xmlns:p14="http://schemas.microsoft.com/office/powerpoint/2010/main" val="73963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4"/>
          <p:cNvGrpSpPr>
            <a:grpSpLocks/>
          </p:cNvGrpSpPr>
          <p:nvPr/>
        </p:nvGrpSpPr>
        <p:grpSpPr bwMode="auto">
          <a:xfrm>
            <a:off x="0" y="0"/>
            <a:ext cx="9144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3" name="Group 22"/>
            <p:cNvGrpSpPr>
              <a:grpSpLocks/>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39939" name="Rectangle 3"/>
          <p:cNvSpPr>
            <a:spLocks noGrp="1" noChangeArrowheads="1"/>
          </p:cNvSpPr>
          <p:nvPr>
            <p:ph type="dt" sz="half" idx="2"/>
          </p:nvPr>
        </p:nvSpPr>
        <p:spPr>
          <a:xfrm>
            <a:off x="457200" y="6248400"/>
            <a:ext cx="2133600" cy="457200"/>
          </a:xfrm>
        </p:spPr>
        <p:txBody>
          <a:bodyPr/>
          <a:lstStyle>
            <a:lvl1pPr>
              <a:defRPr/>
            </a:lvl1pPr>
          </a:lstStyle>
          <a:p>
            <a:r>
              <a:rPr lang="en-US" smtClean="0"/>
              <a:t>2 Aug 2019</a:t>
            </a:r>
            <a:endParaRPr lang="en-US"/>
          </a:p>
        </p:txBody>
      </p:sp>
      <p:sp>
        <p:nvSpPr>
          <p:cNvPr id="39940" name="Rectangle 4"/>
          <p:cNvSpPr>
            <a:spLocks noGrp="1" noChangeArrowheads="1"/>
          </p:cNvSpPr>
          <p:nvPr>
            <p:ph type="ftr" sz="quarter" idx="3"/>
          </p:nvPr>
        </p:nvSpPr>
        <p:spPr/>
        <p:txBody>
          <a:bodyPr/>
          <a:lstStyle>
            <a:lvl1pPr>
              <a:defRPr/>
            </a:lvl1pPr>
          </a:lstStyle>
          <a:p>
            <a:r>
              <a:rPr lang="en-US" smtClean="0"/>
              <a:t>http://www.dig4e.org</a:t>
            </a:r>
            <a:endParaRPr lang="en-US"/>
          </a:p>
        </p:txBody>
      </p:sp>
      <p:sp>
        <p:nvSpPr>
          <p:cNvPr id="39941" name="Rectangle 5"/>
          <p:cNvSpPr>
            <a:spLocks noGrp="1" noChangeArrowheads="1"/>
          </p:cNvSpPr>
          <p:nvPr>
            <p:ph type="sldNum" sz="quarter" idx="4"/>
          </p:nvPr>
        </p:nvSpPr>
        <p:spPr/>
        <p:txBody>
          <a:bodyPr/>
          <a:lstStyle>
            <a:lvl1pPr>
              <a:defRPr/>
            </a:lvl1pPr>
          </a:lstStyle>
          <a:p>
            <a:fld id="{085D7557-6D51-486F-A03F-08F5DEA76F82}" type="slidenum">
              <a:rPr lang="en-US" smtClean="0"/>
              <a:pPr/>
              <a:t>‹#›</a:t>
            </a:fld>
            <a:endParaRPr lang="en-US"/>
          </a:p>
        </p:txBody>
      </p:sp>
      <p:sp>
        <p:nvSpPr>
          <p:cNvPr id="39953" name="Rectangle 17"/>
          <p:cNvSpPr>
            <a:spLocks noGrp="1" noChangeArrowheads="1"/>
          </p:cNvSpPr>
          <p:nvPr>
            <p:ph type="ctrTitle"/>
          </p:nvPr>
        </p:nvSpPr>
        <p:spPr>
          <a:xfrm>
            <a:off x="2971800" y="1828800"/>
            <a:ext cx="6019800" cy="2209800"/>
          </a:xfrm>
        </p:spPr>
        <p:txBody>
          <a:bodyPr/>
          <a:lstStyle>
            <a:lvl1pPr>
              <a:defRPr sz="3600">
                <a:solidFill>
                  <a:schemeClr val="tx1"/>
                </a:solidFill>
              </a:defRPr>
            </a:lvl1pPr>
          </a:lstStyle>
          <a:p>
            <a:pPr lvl="0"/>
            <a:r>
              <a:rPr lang="en-US" noProof="0" dirty="0" smtClean="0"/>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vl1pPr>
          </a:lstStyle>
          <a:p>
            <a:pPr lvl="0"/>
            <a:r>
              <a:rPr lang="en-US" noProof="0"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http://www.dig4e.org</a:t>
            </a:r>
            <a:endParaRPr lang="en-US"/>
          </a:p>
        </p:txBody>
      </p:sp>
      <p:sp>
        <p:nvSpPr>
          <p:cNvPr id="5" name="Slide Number Placeholder 4"/>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187157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http://www.dig4e.org</a:t>
            </a:r>
            <a:endParaRPr lang="en-US"/>
          </a:p>
        </p:txBody>
      </p:sp>
      <p:sp>
        <p:nvSpPr>
          <p:cNvPr id="5" name="Slide Number Placeholder 4"/>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51596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sz="1600" i="1"/>
            </a:lvl1pPr>
          </a:lstStyle>
          <a:p>
            <a:r>
              <a:rPr lang="en-US" dirty="0" smtClean="0"/>
              <a:t>http://www.dig4e.org</a:t>
            </a:r>
            <a:endParaRPr lang="en-US" dirty="0"/>
          </a:p>
        </p:txBody>
      </p:sp>
      <p:sp>
        <p:nvSpPr>
          <p:cNvPr id="5" name="Slide Number Placeholder 4"/>
          <p:cNvSpPr>
            <a:spLocks noGrp="1"/>
          </p:cNvSpPr>
          <p:nvPr>
            <p:ph type="sldNum" sz="quarter" idx="11"/>
          </p:nvPr>
        </p:nvSpPr>
        <p:spPr/>
        <p:txBody>
          <a:bodyPr/>
          <a:lstStyle>
            <a:lvl1pPr>
              <a:defRPr i="1"/>
            </a:lvl1pPr>
          </a:lstStyle>
          <a:p>
            <a:fld id="{085D7557-6D51-486F-A03F-08F5DEA76F82}" type="slidenum">
              <a:rPr lang="en-US" smtClean="0"/>
              <a:pPr/>
              <a:t>‹#›</a:t>
            </a:fld>
            <a:endParaRPr lang="en-US" dirty="0"/>
          </a:p>
        </p:txBody>
      </p:sp>
      <p:sp>
        <p:nvSpPr>
          <p:cNvPr id="6" name="Date Placeholder 5"/>
          <p:cNvSpPr>
            <a:spLocks noGrp="1"/>
          </p:cNvSpPr>
          <p:nvPr>
            <p:ph type="dt" sz="half" idx="12"/>
          </p:nvPr>
        </p:nvSpPr>
        <p:spPr/>
        <p:txBody>
          <a:bodyPr/>
          <a:lstStyle>
            <a:lvl1pPr>
              <a:defRPr i="1"/>
            </a:lvl1pPr>
          </a:lstStyle>
          <a:p>
            <a:r>
              <a:rPr lang="en-US" smtClean="0"/>
              <a:t>2 Aug 2019</a:t>
            </a:r>
            <a:endParaRPr lang="en-US" dirty="0"/>
          </a:p>
        </p:txBody>
      </p:sp>
    </p:spTree>
    <p:extLst>
      <p:ext uri="{BB962C8B-B14F-4D97-AF65-F5344CB8AC3E}">
        <p14:creationId xmlns:p14="http://schemas.microsoft.com/office/powerpoint/2010/main" val="39404950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http://www.dig4e.org</a:t>
            </a:r>
            <a:endParaRPr lang="en-US"/>
          </a:p>
        </p:txBody>
      </p:sp>
      <p:sp>
        <p:nvSpPr>
          <p:cNvPr id="5" name="Slide Number Placeholder 4"/>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121233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http://www.dig4e.org</a:t>
            </a:r>
            <a:endParaRPr lang="en-US"/>
          </a:p>
        </p:txBody>
      </p:sp>
      <p:sp>
        <p:nvSpPr>
          <p:cNvPr id="6" name="Slide Number Placeholder 5"/>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54641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http://www.dig4e.org</a:t>
            </a:r>
            <a:endParaRPr lang="en-US"/>
          </a:p>
        </p:txBody>
      </p:sp>
      <p:sp>
        <p:nvSpPr>
          <p:cNvPr id="8" name="Slide Number Placeholder 7"/>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283763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smtClean="0"/>
              <a:t>http://www.dig4e.org</a:t>
            </a:r>
            <a:endParaRPr lang="en-US"/>
          </a:p>
        </p:txBody>
      </p:sp>
      <p:sp>
        <p:nvSpPr>
          <p:cNvPr id="4" name="Slide Number Placeholder 3"/>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52404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http://www.dig4e.org</a:t>
            </a:r>
            <a:endParaRPr lang="en-US"/>
          </a:p>
        </p:txBody>
      </p:sp>
      <p:sp>
        <p:nvSpPr>
          <p:cNvPr id="3" name="Slide Number Placeholder 2"/>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79006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http://www.dig4e.org</a:t>
            </a:r>
            <a:endParaRPr lang="en-US"/>
          </a:p>
        </p:txBody>
      </p:sp>
      <p:sp>
        <p:nvSpPr>
          <p:cNvPr id="6" name="Slide Number Placeholder 5"/>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95535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http://www.dig4e.org</a:t>
            </a:r>
            <a:endParaRPr lang="en-US"/>
          </a:p>
        </p:txBody>
      </p:sp>
      <p:sp>
        <p:nvSpPr>
          <p:cNvPr id="6" name="Slide Number Placeholder 5"/>
          <p:cNvSpPr>
            <a:spLocks noGrp="1"/>
          </p:cNvSpPr>
          <p:nvPr>
            <p:ph type="sldNum" sz="quarter" idx="11"/>
          </p:nvPr>
        </p:nvSpPr>
        <p:spPr/>
        <p:txBody>
          <a:bodyPr/>
          <a:lstStyle>
            <a:lvl1pPr>
              <a:defRPr/>
            </a:lvl1pPr>
          </a:lstStyle>
          <a:p>
            <a:fld id="{085D7557-6D51-486F-A03F-08F5DEA76F82}"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r>
              <a:rPr lang="en-US" smtClean="0"/>
              <a:t>2 Aug 2019</a:t>
            </a:r>
            <a:endParaRPr lang="en-US"/>
          </a:p>
        </p:txBody>
      </p:sp>
    </p:spTree>
    <p:extLst>
      <p:ext uri="{BB962C8B-B14F-4D97-AF65-F5344CB8AC3E}">
        <p14:creationId xmlns:p14="http://schemas.microsoft.com/office/powerpoint/2010/main" val="271504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solidFill>
                  <a:schemeClr val="accent2">
                    <a:lumMod val="50000"/>
                  </a:schemeClr>
                </a:solidFill>
              </a:defRPr>
            </a:lvl1pPr>
          </a:lstStyle>
          <a:p>
            <a:r>
              <a:rPr lang="en-US" smtClean="0"/>
              <a:t>http://www.dig4e.org</a:t>
            </a:r>
            <a:endParaRPr lang="en-US" dirty="0"/>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solidFill>
                  <a:schemeClr val="accent2">
                    <a:lumMod val="50000"/>
                  </a:schemeClr>
                </a:solidFill>
                <a:latin typeface="Arial Black" pitchFamily="34" charset="0"/>
              </a:defRPr>
            </a:lvl1pPr>
          </a:lstStyle>
          <a:p>
            <a:fld id="{085D7557-6D51-486F-A03F-08F5DEA76F82}" type="slidenum">
              <a:rPr lang="en-US" smtClean="0"/>
              <a:pPr/>
              <a:t>‹#›</a:t>
            </a:fld>
            <a:endParaRPr lang="en-US" dirty="0"/>
          </a:p>
        </p:txBody>
      </p:sp>
      <p:grpSp>
        <p:nvGrpSpPr>
          <p:cNvPr id="2"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38926" name="Rectangle 14"/>
          <p:cNvSpPr>
            <a:spLocks noGrp="1" noChangeArrowheads="1"/>
          </p:cNvSpPr>
          <p:nvPr>
            <p:ph type="title"/>
          </p:nvPr>
        </p:nvSpPr>
        <p:spPr bwMode="auto">
          <a:xfrm>
            <a:off x="457200" y="457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8927" name="Rectangle 15"/>
          <p:cNvSpPr>
            <a:spLocks noGrp="1" noChangeArrowheads="1"/>
          </p:cNvSpPr>
          <p:nvPr>
            <p:ph type="body" idx="1"/>
          </p:nvPr>
        </p:nvSpPr>
        <p:spPr bwMode="auto">
          <a:xfrm>
            <a:off x="4572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solidFill>
                  <a:schemeClr val="accent2">
                    <a:lumMod val="50000"/>
                  </a:schemeClr>
                </a:solidFill>
              </a:defRPr>
            </a:lvl1pPr>
          </a:lstStyle>
          <a:p>
            <a:r>
              <a:rPr lang="en-US" smtClean="0"/>
              <a:t>2 Aug 2019</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l" rtl="0" eaLnBrk="1" fontAlgn="base" hangingPunct="1">
        <a:spcBef>
          <a:spcPct val="0"/>
        </a:spcBef>
        <a:spcAft>
          <a:spcPct val="0"/>
        </a:spcAft>
        <a:defRPr sz="3600">
          <a:solidFill>
            <a:schemeClr val="accent2"/>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accent2">
            <a:lumMod val="50000"/>
          </a:schemeClr>
        </a:buClr>
        <a:buSzPct val="75000"/>
        <a:buFont typeface="Wingdings" panose="05000000000000000000" pitchFamily="2" charset="2"/>
        <a:buChar char="q"/>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lumMod val="50000"/>
          </a:schemeClr>
        </a:buClr>
        <a:buSzPct val="80000"/>
        <a:buFont typeface="Wingdings" panose="05000000000000000000" pitchFamily="2" charset="2"/>
        <a:buChar char="q"/>
        <a:defRPr sz="2000">
          <a:solidFill>
            <a:schemeClr val="tx1"/>
          </a:solidFill>
          <a:latin typeface="+mn-lt"/>
        </a:defRPr>
      </a:lvl2pPr>
      <a:lvl3pPr marL="1143000" indent="-228600" algn="l" rtl="0" eaLnBrk="1" fontAlgn="base" hangingPunct="1">
        <a:spcBef>
          <a:spcPct val="20000"/>
        </a:spcBef>
        <a:spcAft>
          <a:spcPct val="0"/>
        </a:spcAft>
        <a:buClr>
          <a:schemeClr val="accent2">
            <a:lumMod val="50000"/>
          </a:schemeClr>
        </a:buClr>
        <a:buSzPct val="65000"/>
        <a:buFont typeface="Wingdings" panose="05000000000000000000" pitchFamily="2" charset="2"/>
        <a:buChar char="q"/>
        <a:defRPr sz="1800">
          <a:solidFill>
            <a:schemeClr val="tx1"/>
          </a:solidFill>
          <a:latin typeface="+mn-lt"/>
        </a:defRPr>
      </a:lvl3pPr>
      <a:lvl4pPr marL="1600200" indent="-228600" algn="l" rtl="0" eaLnBrk="1" fontAlgn="base" hangingPunct="1">
        <a:spcBef>
          <a:spcPct val="20000"/>
        </a:spcBef>
        <a:spcAft>
          <a:spcPct val="0"/>
        </a:spcAft>
        <a:buClr>
          <a:schemeClr val="accent2">
            <a:lumMod val="50000"/>
          </a:schemeClr>
        </a:buClr>
        <a:buSzPct val="70000"/>
        <a:buFont typeface="Wingdings" panose="05000000000000000000" pitchFamily="2" charset="2"/>
        <a:buChar char="q"/>
        <a:defRPr sz="2000">
          <a:solidFill>
            <a:schemeClr val="tx1"/>
          </a:solidFill>
          <a:latin typeface="+mn-lt"/>
        </a:defRPr>
      </a:lvl4pPr>
      <a:lvl5pPr marL="2057400" indent="-228600" algn="l" rtl="0" eaLnBrk="1" fontAlgn="base" hangingPunct="1">
        <a:spcBef>
          <a:spcPct val="20000"/>
        </a:spcBef>
        <a:spcAft>
          <a:spcPct val="0"/>
        </a:spcAft>
        <a:buClr>
          <a:schemeClr val="accent2">
            <a:lumMod val="50000"/>
          </a:schemeClr>
        </a:buClr>
        <a:buFont typeface="Wingdings" panose="05000000000000000000" pitchFamily="2" charset="2"/>
        <a:buChar char="q"/>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1</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948912"/>
          </a:xfrm>
          <a:prstGeom prst="rect">
            <a:avLst/>
          </a:prstGeom>
        </p:spPr>
      </p:pic>
      <p:sp>
        <p:nvSpPr>
          <p:cNvPr id="9" name="TextBox 8"/>
          <p:cNvSpPr txBox="1"/>
          <p:nvPr/>
        </p:nvSpPr>
        <p:spPr>
          <a:xfrm>
            <a:off x="914400" y="1752600"/>
            <a:ext cx="7162800" cy="830997"/>
          </a:xfrm>
          <a:prstGeom prst="rect">
            <a:avLst/>
          </a:prstGeom>
          <a:solidFill>
            <a:schemeClr val="bg1"/>
          </a:solidFill>
        </p:spPr>
        <p:txBody>
          <a:bodyPr wrap="square" rtlCol="0">
            <a:spAutoFit/>
          </a:bodyPr>
          <a:lstStyle/>
          <a:p>
            <a:pPr algn="ctr"/>
            <a:r>
              <a:rPr lang="en-US" sz="2400" dirty="0" smtClean="0"/>
              <a:t>Paul Conway</a:t>
            </a:r>
          </a:p>
          <a:p>
            <a:pPr algn="ctr"/>
            <a:r>
              <a:rPr lang="en-US" sz="2400" dirty="0" smtClean="0"/>
              <a:t>University of Michigan School of Information</a:t>
            </a:r>
            <a:endParaRPr lang="en-US" sz="2400" dirty="0"/>
          </a:p>
        </p:txBody>
      </p:sp>
    </p:spTree>
    <p:extLst>
      <p:ext uri="{BB962C8B-B14F-4D97-AF65-F5344CB8AC3E}">
        <p14:creationId xmlns:p14="http://schemas.microsoft.com/office/powerpoint/2010/main" val="193201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a:xfrm>
            <a:off x="6553200" y="6264275"/>
            <a:ext cx="2133600" cy="457200"/>
          </a:xfrm>
        </p:spPr>
        <p:txBody>
          <a:bodyPr/>
          <a:lstStyle/>
          <a:p>
            <a:fld id="{085D7557-6D51-486F-A03F-08F5DEA76F82}" type="slidenum">
              <a:rPr lang="en-US" smtClean="0"/>
              <a:pPr/>
              <a:t>10</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 y="5443"/>
            <a:ext cx="9144000" cy="659726"/>
          </a:xfrm>
          <a:prstGeom prst="rect">
            <a:avLst/>
          </a:prstGeom>
        </p:spPr>
      </p:pic>
      <p:sp>
        <p:nvSpPr>
          <p:cNvPr id="13" name="TextBox 12"/>
          <p:cNvSpPr txBox="1"/>
          <p:nvPr/>
        </p:nvSpPr>
        <p:spPr>
          <a:xfrm>
            <a:off x="2483616" y="787280"/>
            <a:ext cx="4128053" cy="461665"/>
          </a:xfrm>
          <a:prstGeom prst="rect">
            <a:avLst/>
          </a:prstGeom>
          <a:noFill/>
        </p:spPr>
        <p:txBody>
          <a:bodyPr wrap="none" rtlCol="0">
            <a:spAutoFit/>
          </a:bodyPr>
          <a:lstStyle/>
          <a:p>
            <a:r>
              <a:rPr lang="en-US" sz="2400" dirty="0" smtClean="0"/>
              <a:t>Dig4E Technical Architecture</a:t>
            </a:r>
            <a:endParaRPr lang="en-US" sz="2400" dirty="0"/>
          </a:p>
        </p:txBody>
      </p:sp>
      <p:sp>
        <p:nvSpPr>
          <p:cNvPr id="28" name="Rounded Rectangle 27"/>
          <p:cNvSpPr/>
          <p:nvPr/>
        </p:nvSpPr>
        <p:spPr bwMode="auto">
          <a:xfrm>
            <a:off x="2514978" y="1617140"/>
            <a:ext cx="4065331" cy="1397144"/>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tx1"/>
                </a:solidFill>
              </a:ln>
              <a:solidFill>
                <a:schemeClr val="tx1"/>
              </a:solidFill>
              <a:effectLst/>
              <a:latin typeface="Arial" charset="0"/>
            </a:endParaRPr>
          </a:p>
        </p:txBody>
      </p:sp>
      <p:sp>
        <p:nvSpPr>
          <p:cNvPr id="14" name="TextBox 13"/>
          <p:cNvSpPr txBox="1"/>
          <p:nvPr/>
        </p:nvSpPr>
        <p:spPr>
          <a:xfrm>
            <a:off x="7446183" y="2315712"/>
            <a:ext cx="1232453" cy="369332"/>
          </a:xfrm>
          <a:prstGeom prst="rect">
            <a:avLst/>
          </a:prstGeom>
          <a:noFill/>
        </p:spPr>
        <p:txBody>
          <a:bodyPr wrap="none" rtlCol="0">
            <a:spAutoFit/>
          </a:bodyPr>
          <a:lstStyle/>
          <a:p>
            <a:r>
              <a:rPr lang="en-US" dirty="0" smtClean="0">
                <a:solidFill>
                  <a:schemeClr val="accent2">
                    <a:lumMod val="75000"/>
                  </a:schemeClr>
                </a:solidFill>
              </a:rPr>
              <a:t>WordPress</a:t>
            </a:r>
            <a:endParaRPr lang="en-US" dirty="0">
              <a:solidFill>
                <a:schemeClr val="accent2">
                  <a:lumMod val="75000"/>
                </a:schemeClr>
              </a:solidFill>
            </a:endParaRPr>
          </a:p>
        </p:txBody>
      </p:sp>
      <p:sp>
        <p:nvSpPr>
          <p:cNvPr id="15" name="TextBox 14"/>
          <p:cNvSpPr txBox="1"/>
          <p:nvPr/>
        </p:nvSpPr>
        <p:spPr>
          <a:xfrm>
            <a:off x="3862192" y="1718636"/>
            <a:ext cx="1414170" cy="369332"/>
          </a:xfrm>
          <a:prstGeom prst="rect">
            <a:avLst/>
          </a:prstGeom>
          <a:noFill/>
        </p:spPr>
        <p:txBody>
          <a:bodyPr wrap="none" rtlCol="0">
            <a:spAutoFit/>
          </a:bodyPr>
          <a:lstStyle/>
          <a:p>
            <a:r>
              <a:rPr lang="en-US" dirty="0" smtClean="0"/>
              <a:t>Dig4E Home</a:t>
            </a:r>
            <a:endParaRPr lang="en-US" dirty="0"/>
          </a:p>
        </p:txBody>
      </p:sp>
      <p:sp>
        <p:nvSpPr>
          <p:cNvPr id="16" name="TextBox 15"/>
          <p:cNvSpPr txBox="1"/>
          <p:nvPr/>
        </p:nvSpPr>
        <p:spPr>
          <a:xfrm>
            <a:off x="444125" y="2329576"/>
            <a:ext cx="1657826" cy="369332"/>
          </a:xfrm>
          <a:prstGeom prst="rect">
            <a:avLst/>
          </a:prstGeom>
          <a:noFill/>
        </p:spPr>
        <p:txBody>
          <a:bodyPr wrap="none" rtlCol="0">
            <a:spAutoFit/>
          </a:bodyPr>
          <a:lstStyle/>
          <a:p>
            <a:r>
              <a:rPr lang="en-US" dirty="0" smtClean="0">
                <a:solidFill>
                  <a:schemeClr val="accent2">
                    <a:lumMod val="75000"/>
                  </a:schemeClr>
                </a:solidFill>
              </a:rPr>
              <a:t>User Interface</a:t>
            </a:r>
            <a:endParaRPr lang="en-US" dirty="0">
              <a:solidFill>
                <a:schemeClr val="accent2">
                  <a:lumMod val="75000"/>
                </a:schemeClr>
              </a:solidFill>
            </a:endParaRPr>
          </a:p>
        </p:txBody>
      </p:sp>
      <p:sp>
        <p:nvSpPr>
          <p:cNvPr id="17" name="TextBox 16"/>
          <p:cNvSpPr txBox="1"/>
          <p:nvPr/>
        </p:nvSpPr>
        <p:spPr>
          <a:xfrm>
            <a:off x="5180976" y="2329576"/>
            <a:ext cx="760786" cy="369332"/>
          </a:xfrm>
          <a:prstGeom prst="rect">
            <a:avLst/>
          </a:prstGeom>
          <a:noFill/>
          <a:ln w="12700">
            <a:solidFill>
              <a:schemeClr val="tx1"/>
            </a:solidFill>
          </a:ln>
        </p:spPr>
        <p:txBody>
          <a:bodyPr wrap="none" rtlCol="0">
            <a:spAutoFit/>
          </a:bodyPr>
          <a:lstStyle/>
          <a:p>
            <a:r>
              <a:rPr lang="en-US" dirty="0" smtClean="0"/>
              <a:t>Video</a:t>
            </a:r>
            <a:endParaRPr lang="en-US" dirty="0"/>
          </a:p>
        </p:txBody>
      </p:sp>
      <p:sp>
        <p:nvSpPr>
          <p:cNvPr id="18" name="TextBox 17"/>
          <p:cNvSpPr txBox="1"/>
          <p:nvPr/>
        </p:nvSpPr>
        <p:spPr>
          <a:xfrm>
            <a:off x="4186801" y="2315712"/>
            <a:ext cx="764953" cy="369332"/>
          </a:xfrm>
          <a:prstGeom prst="rect">
            <a:avLst/>
          </a:prstGeom>
          <a:noFill/>
          <a:ln w="12700">
            <a:solidFill>
              <a:schemeClr val="tx1"/>
            </a:solidFill>
          </a:ln>
        </p:spPr>
        <p:txBody>
          <a:bodyPr wrap="none" rtlCol="0">
            <a:spAutoFit/>
          </a:bodyPr>
          <a:lstStyle/>
          <a:p>
            <a:r>
              <a:rPr lang="en-US" dirty="0" smtClean="0"/>
              <a:t>Audio</a:t>
            </a:r>
            <a:endParaRPr lang="en-US" dirty="0"/>
          </a:p>
        </p:txBody>
      </p:sp>
      <p:sp>
        <p:nvSpPr>
          <p:cNvPr id="30" name="Rounded Rectangle 29"/>
          <p:cNvSpPr/>
          <p:nvPr/>
        </p:nvSpPr>
        <p:spPr bwMode="auto">
          <a:xfrm>
            <a:off x="2091265" y="3307294"/>
            <a:ext cx="5034567" cy="1133198"/>
          </a:xfrm>
          <a:prstGeom prst="round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2971412" y="2315712"/>
            <a:ext cx="986167" cy="369332"/>
          </a:xfrm>
          <a:prstGeom prst="rect">
            <a:avLst/>
          </a:prstGeom>
          <a:noFill/>
          <a:ln w="12700">
            <a:solidFill>
              <a:schemeClr val="tx1"/>
            </a:solidFill>
          </a:ln>
        </p:spPr>
        <p:txBody>
          <a:bodyPr wrap="none" rtlCol="0">
            <a:spAutoFit/>
          </a:bodyPr>
          <a:lstStyle/>
          <a:p>
            <a:r>
              <a:rPr lang="en-US" dirty="0" smtClean="0"/>
              <a:t>Imaging</a:t>
            </a:r>
            <a:endParaRPr lang="en-US" dirty="0"/>
          </a:p>
        </p:txBody>
      </p:sp>
      <p:grpSp>
        <p:nvGrpSpPr>
          <p:cNvPr id="29" name="Group 28"/>
          <p:cNvGrpSpPr/>
          <p:nvPr/>
        </p:nvGrpSpPr>
        <p:grpSpPr>
          <a:xfrm>
            <a:off x="2333072" y="3919461"/>
            <a:ext cx="4472410" cy="391919"/>
            <a:chOff x="2205645" y="4354895"/>
            <a:chExt cx="4472410" cy="391919"/>
          </a:xfrm>
        </p:grpSpPr>
        <p:sp>
          <p:nvSpPr>
            <p:cNvPr id="20" name="TextBox 19"/>
            <p:cNvSpPr txBox="1"/>
            <p:nvPr/>
          </p:nvSpPr>
          <p:spPr>
            <a:xfrm>
              <a:off x="5917269" y="4377482"/>
              <a:ext cx="760786" cy="369332"/>
            </a:xfrm>
            <a:prstGeom prst="rect">
              <a:avLst/>
            </a:prstGeom>
            <a:noFill/>
            <a:ln w="12700">
              <a:solidFill>
                <a:schemeClr val="tx1"/>
              </a:solidFill>
            </a:ln>
          </p:spPr>
          <p:txBody>
            <a:bodyPr wrap="none" rtlCol="0">
              <a:spAutoFit/>
            </a:bodyPr>
            <a:lstStyle/>
            <a:p>
              <a:r>
                <a:rPr lang="en-US" dirty="0" smtClean="0"/>
                <a:t>Video</a:t>
              </a:r>
              <a:endParaRPr lang="en-US" dirty="0"/>
            </a:p>
          </p:txBody>
        </p:sp>
        <p:sp>
          <p:nvSpPr>
            <p:cNvPr id="21" name="TextBox 20"/>
            <p:cNvSpPr txBox="1"/>
            <p:nvPr/>
          </p:nvSpPr>
          <p:spPr>
            <a:xfrm>
              <a:off x="4041983" y="4354895"/>
              <a:ext cx="764953" cy="369332"/>
            </a:xfrm>
            <a:prstGeom prst="rect">
              <a:avLst/>
            </a:prstGeom>
            <a:noFill/>
            <a:ln w="12700">
              <a:solidFill>
                <a:schemeClr val="tx1"/>
              </a:solidFill>
            </a:ln>
          </p:spPr>
          <p:txBody>
            <a:bodyPr wrap="none" rtlCol="0">
              <a:spAutoFit/>
            </a:bodyPr>
            <a:lstStyle/>
            <a:p>
              <a:r>
                <a:rPr lang="en-US" dirty="0" smtClean="0"/>
                <a:t>Audio</a:t>
              </a:r>
              <a:endParaRPr lang="en-US" dirty="0"/>
            </a:p>
          </p:txBody>
        </p:sp>
        <p:sp>
          <p:nvSpPr>
            <p:cNvPr id="22" name="TextBox 21"/>
            <p:cNvSpPr txBox="1"/>
            <p:nvPr/>
          </p:nvSpPr>
          <p:spPr>
            <a:xfrm>
              <a:off x="2205645" y="4354895"/>
              <a:ext cx="986167" cy="369332"/>
            </a:xfrm>
            <a:prstGeom prst="rect">
              <a:avLst/>
            </a:prstGeom>
            <a:noFill/>
            <a:ln w="12700">
              <a:solidFill>
                <a:schemeClr val="tx1"/>
              </a:solidFill>
            </a:ln>
          </p:spPr>
          <p:txBody>
            <a:bodyPr wrap="none" rtlCol="0">
              <a:spAutoFit/>
            </a:bodyPr>
            <a:lstStyle/>
            <a:p>
              <a:r>
                <a:rPr lang="en-US" dirty="0" smtClean="0"/>
                <a:t>Imaging</a:t>
              </a:r>
              <a:endParaRPr lang="en-US" dirty="0"/>
            </a:p>
          </p:txBody>
        </p:sp>
      </p:grpSp>
      <p:sp>
        <p:nvSpPr>
          <p:cNvPr id="23" name="TextBox 22"/>
          <p:cNvSpPr txBox="1"/>
          <p:nvPr/>
        </p:nvSpPr>
        <p:spPr>
          <a:xfrm>
            <a:off x="7449239" y="3197101"/>
            <a:ext cx="1544654" cy="1477328"/>
          </a:xfrm>
          <a:prstGeom prst="rect">
            <a:avLst/>
          </a:prstGeom>
          <a:noFill/>
        </p:spPr>
        <p:txBody>
          <a:bodyPr wrap="none" rtlCol="0">
            <a:spAutoFit/>
          </a:bodyPr>
          <a:lstStyle/>
          <a:p>
            <a:r>
              <a:rPr lang="en-US" dirty="0" smtClean="0">
                <a:solidFill>
                  <a:schemeClr val="accent2">
                    <a:lumMod val="75000"/>
                  </a:schemeClr>
                </a:solidFill>
              </a:rPr>
              <a:t>LAMP Servers</a:t>
            </a:r>
          </a:p>
          <a:p>
            <a:pPr marL="285750" indent="-285750">
              <a:buFont typeface="Arial" panose="020B0604020202020204" pitchFamily="34" charset="0"/>
              <a:buChar char="•"/>
            </a:pPr>
            <a:r>
              <a:rPr lang="en-US" dirty="0" smtClean="0">
                <a:solidFill>
                  <a:schemeClr val="accent2">
                    <a:lumMod val="75000"/>
                  </a:schemeClr>
                </a:solidFill>
              </a:rPr>
              <a:t>Linux</a:t>
            </a:r>
          </a:p>
          <a:p>
            <a:pPr marL="285750" indent="-285750">
              <a:buFont typeface="Arial" panose="020B0604020202020204" pitchFamily="34" charset="0"/>
              <a:buChar char="•"/>
            </a:pPr>
            <a:r>
              <a:rPr lang="en-US" dirty="0" smtClean="0">
                <a:solidFill>
                  <a:schemeClr val="accent2">
                    <a:lumMod val="75000"/>
                  </a:schemeClr>
                </a:solidFill>
              </a:rPr>
              <a:t>Apache</a:t>
            </a:r>
          </a:p>
          <a:p>
            <a:pPr marL="285750" indent="-285750">
              <a:buFont typeface="Arial" panose="020B0604020202020204" pitchFamily="34" charset="0"/>
              <a:buChar char="•"/>
            </a:pPr>
            <a:r>
              <a:rPr lang="en-US" dirty="0" smtClean="0">
                <a:solidFill>
                  <a:schemeClr val="accent2">
                    <a:lumMod val="75000"/>
                  </a:schemeClr>
                </a:solidFill>
              </a:rPr>
              <a:t>MySQL</a:t>
            </a:r>
          </a:p>
          <a:p>
            <a:pPr marL="285750" indent="-285750">
              <a:buFont typeface="Arial" panose="020B0604020202020204" pitchFamily="34" charset="0"/>
              <a:buChar char="•"/>
            </a:pPr>
            <a:r>
              <a:rPr lang="en-US" dirty="0" err="1" smtClean="0">
                <a:solidFill>
                  <a:schemeClr val="accent2">
                    <a:lumMod val="75000"/>
                  </a:schemeClr>
                </a:solidFill>
              </a:rPr>
              <a:t>Php</a:t>
            </a:r>
            <a:endParaRPr lang="en-US" dirty="0">
              <a:solidFill>
                <a:schemeClr val="accent2">
                  <a:lumMod val="75000"/>
                </a:schemeClr>
              </a:solidFill>
            </a:endParaRPr>
          </a:p>
        </p:txBody>
      </p:sp>
      <p:sp>
        <p:nvSpPr>
          <p:cNvPr id="24" name="TextBox 23"/>
          <p:cNvSpPr txBox="1"/>
          <p:nvPr/>
        </p:nvSpPr>
        <p:spPr>
          <a:xfrm>
            <a:off x="444125" y="3660095"/>
            <a:ext cx="1463862" cy="646331"/>
          </a:xfrm>
          <a:prstGeom prst="rect">
            <a:avLst/>
          </a:prstGeom>
          <a:noFill/>
          <a:ln w="12700">
            <a:noFill/>
          </a:ln>
        </p:spPr>
        <p:txBody>
          <a:bodyPr wrap="none" rtlCol="0">
            <a:spAutoFit/>
          </a:bodyPr>
          <a:lstStyle/>
          <a:p>
            <a:r>
              <a:rPr lang="en-US" dirty="0" smtClean="0">
                <a:solidFill>
                  <a:schemeClr val="accent1">
                    <a:lumMod val="75000"/>
                  </a:schemeClr>
                </a:solidFill>
              </a:rPr>
              <a:t>Secure Code</a:t>
            </a:r>
          </a:p>
          <a:p>
            <a:pPr marL="285750" indent="-285750">
              <a:buFont typeface="Arial" panose="020B0604020202020204" pitchFamily="34" charset="0"/>
              <a:buChar char="•"/>
            </a:pPr>
            <a:r>
              <a:rPr lang="en-US" dirty="0" smtClean="0">
                <a:solidFill>
                  <a:schemeClr val="accent1">
                    <a:lumMod val="75000"/>
                  </a:schemeClr>
                </a:solidFill>
              </a:rPr>
              <a:t>Py4E</a:t>
            </a:r>
            <a:endParaRPr lang="en-US" dirty="0">
              <a:solidFill>
                <a:schemeClr val="accent1">
                  <a:lumMod val="75000"/>
                </a:schemeClr>
              </a:solidFill>
            </a:endParaRPr>
          </a:p>
        </p:txBody>
      </p:sp>
      <p:sp>
        <p:nvSpPr>
          <p:cNvPr id="31" name="Rounded Rectangle 30"/>
          <p:cNvSpPr/>
          <p:nvPr/>
        </p:nvSpPr>
        <p:spPr bwMode="auto">
          <a:xfrm>
            <a:off x="3027886" y="4944584"/>
            <a:ext cx="3048000" cy="5334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ounded Rectangle 31"/>
          <p:cNvSpPr/>
          <p:nvPr/>
        </p:nvSpPr>
        <p:spPr bwMode="auto">
          <a:xfrm>
            <a:off x="3211451" y="5693858"/>
            <a:ext cx="2703095" cy="551367"/>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437488" y="5012894"/>
            <a:ext cx="1614545" cy="369332"/>
          </a:xfrm>
          <a:prstGeom prst="rect">
            <a:avLst/>
          </a:prstGeom>
          <a:noFill/>
        </p:spPr>
        <p:txBody>
          <a:bodyPr wrap="none" rtlCol="0">
            <a:spAutoFit/>
          </a:bodyPr>
          <a:lstStyle/>
          <a:p>
            <a:r>
              <a:rPr lang="en-US" dirty="0" smtClean="0">
                <a:solidFill>
                  <a:schemeClr val="accent2">
                    <a:lumMod val="75000"/>
                  </a:schemeClr>
                </a:solidFill>
              </a:rPr>
              <a:t>Open Content</a:t>
            </a:r>
            <a:endParaRPr lang="en-US" dirty="0">
              <a:solidFill>
                <a:schemeClr val="accent2">
                  <a:lumMod val="75000"/>
                </a:schemeClr>
              </a:solidFill>
            </a:endParaRPr>
          </a:p>
        </p:txBody>
      </p:sp>
      <p:sp>
        <p:nvSpPr>
          <p:cNvPr id="26" name="TextBox 25"/>
          <p:cNvSpPr txBox="1"/>
          <p:nvPr/>
        </p:nvSpPr>
        <p:spPr>
          <a:xfrm>
            <a:off x="3697325" y="5002612"/>
            <a:ext cx="1709122" cy="369332"/>
          </a:xfrm>
          <a:prstGeom prst="rect">
            <a:avLst/>
          </a:prstGeom>
          <a:noFill/>
        </p:spPr>
        <p:txBody>
          <a:bodyPr wrap="none" rtlCol="0">
            <a:spAutoFit/>
          </a:bodyPr>
          <a:lstStyle/>
          <a:p>
            <a:r>
              <a:rPr lang="en-US" dirty="0" smtClean="0"/>
              <a:t>GitHub (Dig4E)</a:t>
            </a:r>
            <a:endParaRPr lang="en-US" dirty="0"/>
          </a:p>
        </p:txBody>
      </p:sp>
      <p:sp>
        <p:nvSpPr>
          <p:cNvPr id="27" name="TextBox 26"/>
          <p:cNvSpPr txBox="1"/>
          <p:nvPr/>
        </p:nvSpPr>
        <p:spPr>
          <a:xfrm>
            <a:off x="3502318" y="5784875"/>
            <a:ext cx="2133918" cy="369332"/>
          </a:xfrm>
          <a:prstGeom prst="rect">
            <a:avLst/>
          </a:prstGeom>
          <a:noFill/>
        </p:spPr>
        <p:txBody>
          <a:bodyPr wrap="none" rtlCol="0">
            <a:spAutoFit/>
          </a:bodyPr>
          <a:lstStyle/>
          <a:p>
            <a:r>
              <a:rPr lang="en-US" dirty="0" smtClean="0"/>
              <a:t>UM Digital </a:t>
            </a:r>
            <a:r>
              <a:rPr lang="en-US" dirty="0" err="1" smtClean="0"/>
              <a:t>MiSpace</a:t>
            </a:r>
            <a:endParaRPr lang="en-US" dirty="0"/>
          </a:p>
        </p:txBody>
      </p:sp>
      <p:sp>
        <p:nvSpPr>
          <p:cNvPr id="33" name="TextBox 32"/>
          <p:cNvSpPr txBox="1"/>
          <p:nvPr/>
        </p:nvSpPr>
        <p:spPr>
          <a:xfrm>
            <a:off x="440209" y="5784875"/>
            <a:ext cx="1645919" cy="369332"/>
          </a:xfrm>
          <a:prstGeom prst="rect">
            <a:avLst/>
          </a:prstGeom>
          <a:noFill/>
        </p:spPr>
        <p:txBody>
          <a:bodyPr wrap="square" rtlCol="0">
            <a:spAutoFit/>
          </a:bodyPr>
          <a:lstStyle/>
          <a:p>
            <a:r>
              <a:rPr lang="en-US" dirty="0" smtClean="0">
                <a:solidFill>
                  <a:schemeClr val="accent2">
                    <a:lumMod val="75000"/>
                  </a:schemeClr>
                </a:solidFill>
              </a:rPr>
              <a:t>Preservation</a:t>
            </a:r>
            <a:endParaRPr lang="en-US" dirty="0">
              <a:solidFill>
                <a:schemeClr val="accent2">
                  <a:lumMod val="75000"/>
                </a:schemeClr>
              </a:solidFill>
            </a:endParaRPr>
          </a:p>
        </p:txBody>
      </p:sp>
      <p:sp>
        <p:nvSpPr>
          <p:cNvPr id="34" name="Rectangle 33"/>
          <p:cNvSpPr/>
          <p:nvPr/>
        </p:nvSpPr>
        <p:spPr bwMode="auto">
          <a:xfrm>
            <a:off x="7446183" y="5317083"/>
            <a:ext cx="1544654" cy="435135"/>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2">
                    <a:lumMod val="75000"/>
                  </a:schemeClr>
                </a:solidFill>
                <a:effectLst/>
                <a:latin typeface="Arial" charset="0"/>
              </a:rPr>
              <a:t>Repositories</a:t>
            </a:r>
          </a:p>
        </p:txBody>
      </p:sp>
      <p:sp>
        <p:nvSpPr>
          <p:cNvPr id="35" name="Curved Right Arrow 34"/>
          <p:cNvSpPr/>
          <p:nvPr/>
        </p:nvSpPr>
        <p:spPr bwMode="auto">
          <a:xfrm rot="10800000">
            <a:off x="6071742" y="4235058"/>
            <a:ext cx="796433" cy="1042159"/>
          </a:xfrm>
          <a:prstGeom prst="curved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Curved Right Arrow 35"/>
          <p:cNvSpPr/>
          <p:nvPr/>
        </p:nvSpPr>
        <p:spPr bwMode="auto">
          <a:xfrm>
            <a:off x="2290005" y="5085782"/>
            <a:ext cx="731520" cy="1010218"/>
          </a:xfrm>
          <a:prstGeom prst="curved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Left-Right Arrow 36"/>
          <p:cNvSpPr/>
          <p:nvPr/>
        </p:nvSpPr>
        <p:spPr bwMode="auto">
          <a:xfrm rot="17326528">
            <a:off x="2640782" y="3115260"/>
            <a:ext cx="883753" cy="257159"/>
          </a:xfrm>
          <a:prstGeom prst="leftRightArrow">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Left-Right Arrow 37"/>
          <p:cNvSpPr/>
          <p:nvPr/>
        </p:nvSpPr>
        <p:spPr bwMode="auto">
          <a:xfrm rot="16200000">
            <a:off x="4121121" y="3109272"/>
            <a:ext cx="883753" cy="271613"/>
          </a:xfrm>
          <a:prstGeom prst="leftRightArrow">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Left-Right Arrow 38"/>
          <p:cNvSpPr/>
          <p:nvPr/>
        </p:nvSpPr>
        <p:spPr bwMode="auto">
          <a:xfrm rot="14625547">
            <a:off x="5577923" y="3099059"/>
            <a:ext cx="883753" cy="257159"/>
          </a:xfrm>
          <a:prstGeom prst="leftRightArrow">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25747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11</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22930"/>
          </a:xfrm>
          <a:prstGeom prst="rect">
            <a:avLst/>
          </a:prstGeom>
        </p:spPr>
      </p:pic>
    </p:spTree>
    <p:extLst>
      <p:ext uri="{BB962C8B-B14F-4D97-AF65-F5344CB8AC3E}">
        <p14:creationId xmlns:p14="http://schemas.microsoft.com/office/powerpoint/2010/main" val="253619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12</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490" cy="6326595"/>
          </a:xfrm>
          <a:prstGeom prst="rect">
            <a:avLst/>
          </a:prstGeom>
        </p:spPr>
      </p:pic>
      <p:sp>
        <p:nvSpPr>
          <p:cNvPr id="9" name="TextBox 8"/>
          <p:cNvSpPr txBox="1"/>
          <p:nvPr/>
        </p:nvSpPr>
        <p:spPr>
          <a:xfrm>
            <a:off x="1714500" y="762000"/>
            <a:ext cx="5715000" cy="584775"/>
          </a:xfrm>
          <a:prstGeom prst="rect">
            <a:avLst/>
          </a:prstGeom>
          <a:solidFill>
            <a:schemeClr val="bg1"/>
          </a:solidFill>
        </p:spPr>
        <p:txBody>
          <a:bodyPr wrap="square" rtlCol="0">
            <a:spAutoFit/>
          </a:bodyPr>
          <a:lstStyle/>
          <a:p>
            <a:r>
              <a:rPr lang="en-US" sz="3200" dirty="0" smtClean="0"/>
              <a:t>Thank you for your attention!</a:t>
            </a:r>
            <a:endParaRPr lang="en-US" sz="3200" dirty="0"/>
          </a:p>
        </p:txBody>
      </p:sp>
    </p:spTree>
    <p:extLst>
      <p:ext uri="{BB962C8B-B14F-4D97-AF65-F5344CB8AC3E}">
        <p14:creationId xmlns:p14="http://schemas.microsoft.com/office/powerpoint/2010/main" val="221884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2</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10" name="Content Placeholder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2624"/>
          <a:stretch/>
        </p:blipFill>
        <p:spPr>
          <a:xfrm>
            <a:off x="0" y="-3966"/>
            <a:ext cx="9144000" cy="6328566"/>
          </a:xfrm>
        </p:spPr>
      </p:pic>
      <p:grpSp>
        <p:nvGrpSpPr>
          <p:cNvPr id="17" name="Group 16"/>
          <p:cNvGrpSpPr/>
          <p:nvPr/>
        </p:nvGrpSpPr>
        <p:grpSpPr>
          <a:xfrm>
            <a:off x="609600" y="1892654"/>
            <a:ext cx="8179048" cy="3645115"/>
            <a:chOff x="609600" y="1892654"/>
            <a:chExt cx="8179048" cy="3645115"/>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237413"/>
              <a:ext cx="4178515" cy="63503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3737" y="3743175"/>
              <a:ext cx="3695890" cy="61598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400" y="4317589"/>
              <a:ext cx="4826248" cy="635033"/>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4921787"/>
              <a:ext cx="3683189" cy="61598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8875" y="2673744"/>
              <a:ext cx="3378374" cy="558829"/>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1892654"/>
              <a:ext cx="5550185" cy="72393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98372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b="3488"/>
          <a:stretch/>
        </p:blipFill>
        <p:spPr>
          <a:xfrm>
            <a:off x="0" y="0"/>
            <a:ext cx="9154275" cy="6324600"/>
          </a:xfrm>
        </p:spPr>
      </p:pic>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3</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grpSp>
        <p:nvGrpSpPr>
          <p:cNvPr id="10" name="Group 9"/>
          <p:cNvGrpSpPr/>
          <p:nvPr/>
        </p:nvGrpSpPr>
        <p:grpSpPr>
          <a:xfrm>
            <a:off x="2590800" y="533400"/>
            <a:ext cx="5600700" cy="5314950"/>
            <a:chOff x="2590800" y="533400"/>
            <a:chExt cx="5600700" cy="531495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533400"/>
              <a:ext cx="2705100" cy="39338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1909762"/>
              <a:ext cx="2758914" cy="393858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875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4</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5"/>
            <a:ext cx="9144000" cy="6326595"/>
          </a:xfrm>
          <a:prstGeom prst="rect">
            <a:avLst/>
          </a:prstGeom>
        </p:spPr>
      </p:pic>
    </p:spTree>
    <p:extLst>
      <p:ext uri="{BB962C8B-B14F-4D97-AF65-F5344CB8AC3E}">
        <p14:creationId xmlns:p14="http://schemas.microsoft.com/office/powerpoint/2010/main" val="4283760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5</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24600"/>
          </a:xfrm>
          <a:prstGeom prst="rect">
            <a:avLst/>
          </a:prstGeom>
        </p:spPr>
      </p:pic>
    </p:spTree>
    <p:extLst>
      <p:ext uri="{BB962C8B-B14F-4D97-AF65-F5344CB8AC3E}">
        <p14:creationId xmlns:p14="http://schemas.microsoft.com/office/powerpoint/2010/main" val="62873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6</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6237061"/>
          </a:xfrm>
          <a:prstGeom prst="rect">
            <a:avLst/>
          </a:prstGeom>
        </p:spPr>
      </p:pic>
    </p:spTree>
    <p:extLst>
      <p:ext uri="{BB962C8B-B14F-4D97-AF65-F5344CB8AC3E}">
        <p14:creationId xmlns:p14="http://schemas.microsoft.com/office/powerpoint/2010/main" val="2299570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7</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328"/>
            <a:ext cx="9144000" cy="6003471"/>
          </a:xfrm>
          <a:prstGeom prst="rect">
            <a:avLst/>
          </a:prstGeom>
        </p:spPr>
      </p:pic>
    </p:spTree>
    <p:extLst>
      <p:ext uri="{BB962C8B-B14F-4D97-AF65-F5344CB8AC3E}">
        <p14:creationId xmlns:p14="http://schemas.microsoft.com/office/powerpoint/2010/main" val="388409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8</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7" y="0"/>
            <a:ext cx="9144000" cy="6302389"/>
          </a:xfrm>
          <a:prstGeom prst="rect">
            <a:avLst/>
          </a:prstGeom>
        </p:spPr>
      </p:pic>
    </p:spTree>
    <p:extLst>
      <p:ext uri="{BB962C8B-B14F-4D97-AF65-F5344CB8AC3E}">
        <p14:creationId xmlns:p14="http://schemas.microsoft.com/office/powerpoint/2010/main" val="189467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http://www.dig4e.org</a:t>
            </a:r>
            <a:endParaRPr lang="en-US" dirty="0"/>
          </a:p>
        </p:txBody>
      </p:sp>
      <p:sp>
        <p:nvSpPr>
          <p:cNvPr id="5" name="Slide Number Placeholder 4"/>
          <p:cNvSpPr>
            <a:spLocks noGrp="1"/>
          </p:cNvSpPr>
          <p:nvPr>
            <p:ph type="sldNum" sz="quarter" idx="11"/>
          </p:nvPr>
        </p:nvSpPr>
        <p:spPr/>
        <p:txBody>
          <a:bodyPr/>
          <a:lstStyle/>
          <a:p>
            <a:fld id="{085D7557-6D51-486F-A03F-08F5DEA76F82}" type="slidenum">
              <a:rPr lang="en-US" smtClean="0"/>
              <a:pPr/>
              <a:t>9</a:t>
            </a:fld>
            <a:endParaRPr lang="en-US" dirty="0"/>
          </a:p>
        </p:txBody>
      </p:sp>
      <p:sp>
        <p:nvSpPr>
          <p:cNvPr id="6" name="Date Placeholder 5"/>
          <p:cNvSpPr>
            <a:spLocks noGrp="1"/>
          </p:cNvSpPr>
          <p:nvPr>
            <p:ph type="dt" sz="half" idx="12"/>
          </p:nvPr>
        </p:nvSpPr>
        <p:spPr/>
        <p:txBody>
          <a:bodyPr/>
          <a:lstStyle/>
          <a:p>
            <a:r>
              <a:rPr lang="en-US" smtClean="0"/>
              <a:t>2 Aug 2019</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16329"/>
            <a:ext cx="9144000" cy="6188529"/>
          </a:xfrm>
          <a:prstGeom prst="rect">
            <a:avLst/>
          </a:prstGeom>
        </p:spPr>
      </p:pic>
    </p:spTree>
    <p:extLst>
      <p:ext uri="{BB962C8B-B14F-4D97-AF65-F5344CB8AC3E}">
        <p14:creationId xmlns:p14="http://schemas.microsoft.com/office/powerpoint/2010/main" val="989450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2830099">
  <a:themeElements>
    <a:clrScheme name="DigitalMaizeBlu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Them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Them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Them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Them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Template>
  <TotalTime>8859</TotalTime>
  <Words>345</Words>
  <Application>Microsoft Office PowerPoint</Application>
  <PresentationFormat>On-screen Show (4:3)</PresentationFormat>
  <Paragraphs>77</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Times New Roman</vt:lpstr>
      <vt:lpstr>Trebuchet MS</vt:lpstr>
      <vt:lpstr>Wingdings</vt:lpstr>
      <vt:lpstr>TS102830099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Academic Integrity</dc:title>
  <dc:creator>Paul Conway</dc:creator>
  <cp:lastModifiedBy>Conway, Paul</cp:lastModifiedBy>
  <cp:revision>119</cp:revision>
  <cp:lastPrinted>2019-08-01T12:58:09Z</cp:lastPrinted>
  <dcterms:created xsi:type="dcterms:W3CDTF">2009-09-01T01:32:14Z</dcterms:created>
  <dcterms:modified xsi:type="dcterms:W3CDTF">2019-08-02T11:21:52Z</dcterms:modified>
</cp:coreProperties>
</file>